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Crimson Pro Semi Bold" panose="020B0604020202020204" charset="0"/>
      <p:regular r:id="rId12"/>
    </p:embeddedFont>
    <p:embeddedFont>
      <p:font typeface="Heebo" pitchFamily="2" charset="-79"/>
      <p:regular r:id="rId13"/>
      <p:bold r:id="rId14"/>
    </p:embeddedFont>
    <p:embeddedFont>
      <p:font typeface="Heebo Bold" pitchFamily="2" charset="-79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C403A2-2934-43F0-B2A1-7BCED5ED95B0}" v="1" dt="2025-02-14T04:44:41.6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1" d="100"/>
          <a:sy n="51" d="100"/>
        </p:scale>
        <p:origin x="6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jay Agrawal" userId="1d131965f25a4db2" providerId="LiveId" clId="{23C403A2-2934-43F0-B2A1-7BCED5ED95B0}"/>
    <pc:docChg chg="custSel addSld modSld">
      <pc:chgData name="Vijay Agrawal" userId="1d131965f25a4db2" providerId="LiveId" clId="{23C403A2-2934-43F0-B2A1-7BCED5ED95B0}" dt="2025-02-14T04:51:53.909" v="239" actId="20577"/>
      <pc:docMkLst>
        <pc:docMk/>
      </pc:docMkLst>
      <pc:sldChg chg="addSp modSp mod">
        <pc:chgData name="Vijay Agrawal" userId="1d131965f25a4db2" providerId="LiveId" clId="{23C403A2-2934-43F0-B2A1-7BCED5ED95B0}" dt="2025-02-14T04:45:06.810" v="69" actId="1076"/>
        <pc:sldMkLst>
          <pc:docMk/>
          <pc:sldMk cId="0" sldId="256"/>
        </pc:sldMkLst>
        <pc:spChg chg="mod">
          <ac:chgData name="Vijay Agrawal" userId="1d131965f25a4db2" providerId="LiveId" clId="{23C403A2-2934-43F0-B2A1-7BCED5ED95B0}" dt="2025-02-14T04:44:59.750" v="68" actId="255"/>
          <ac:spMkLst>
            <pc:docMk/>
            <pc:sldMk cId="0" sldId="256"/>
            <ac:spMk id="3" creationId="{00000000-0000-0000-0000-000000000000}"/>
          </ac:spMkLst>
        </pc:spChg>
        <pc:spChg chg="mod">
          <ac:chgData name="Vijay Agrawal" userId="1d131965f25a4db2" providerId="LiveId" clId="{23C403A2-2934-43F0-B2A1-7BCED5ED95B0}" dt="2025-02-14T04:45:06.810" v="69" actId="1076"/>
          <ac:spMkLst>
            <pc:docMk/>
            <pc:sldMk cId="0" sldId="256"/>
            <ac:spMk id="4" creationId="{00000000-0000-0000-0000-000000000000}"/>
          </ac:spMkLst>
        </pc:spChg>
        <pc:spChg chg="mod">
          <ac:chgData name="Vijay Agrawal" userId="1d131965f25a4db2" providerId="LiveId" clId="{23C403A2-2934-43F0-B2A1-7BCED5ED95B0}" dt="2025-02-14T04:44:31.754" v="34" actId="20577"/>
          <ac:spMkLst>
            <pc:docMk/>
            <pc:sldMk cId="0" sldId="256"/>
            <ac:spMk id="7" creationId="{00000000-0000-0000-0000-000000000000}"/>
          </ac:spMkLst>
        </pc:spChg>
        <pc:picChg chg="mod">
          <ac:chgData name="Vijay Agrawal" userId="1d131965f25a4db2" providerId="LiveId" clId="{23C403A2-2934-43F0-B2A1-7BCED5ED95B0}" dt="2025-02-14T04:44:40.294" v="40" actId="1038"/>
          <ac:picMkLst>
            <pc:docMk/>
            <pc:sldMk cId="0" sldId="256"/>
            <ac:picMk id="6" creationId="{00000000-0000-0000-0000-000000000000}"/>
          </ac:picMkLst>
        </pc:picChg>
        <pc:picChg chg="add mod">
          <ac:chgData name="Vijay Agrawal" userId="1d131965f25a4db2" providerId="LiveId" clId="{23C403A2-2934-43F0-B2A1-7BCED5ED95B0}" dt="2025-02-14T04:44:46.044" v="67" actId="1038"/>
          <ac:picMkLst>
            <pc:docMk/>
            <pc:sldMk cId="0" sldId="256"/>
            <ac:picMk id="8" creationId="{5303E9AD-692B-AF97-4D64-D96FE2D55BDB}"/>
          </ac:picMkLst>
        </pc:picChg>
      </pc:sldChg>
      <pc:sldChg chg="delSp modSp add mod">
        <pc:chgData name="Vijay Agrawal" userId="1d131965f25a4db2" providerId="LiveId" clId="{23C403A2-2934-43F0-B2A1-7BCED5ED95B0}" dt="2025-02-14T04:51:53.909" v="239" actId="20577"/>
        <pc:sldMkLst>
          <pc:docMk/>
          <pc:sldMk cId="194795990" sldId="264"/>
        </pc:sldMkLst>
        <pc:spChg chg="mod">
          <ac:chgData name="Vijay Agrawal" userId="1d131965f25a4db2" providerId="LiveId" clId="{23C403A2-2934-43F0-B2A1-7BCED5ED95B0}" dt="2025-02-14T04:45:40" v="101" actId="20577"/>
          <ac:spMkLst>
            <pc:docMk/>
            <pc:sldMk cId="194795990" sldId="264"/>
            <ac:spMk id="2" creationId="{55A19F93-B1D3-7EC6-0015-E5CBB1B11FD4}"/>
          </ac:spMkLst>
        </pc:spChg>
        <pc:spChg chg="del mod">
          <ac:chgData name="Vijay Agrawal" userId="1d131965f25a4db2" providerId="LiveId" clId="{23C403A2-2934-43F0-B2A1-7BCED5ED95B0}" dt="2025-02-14T04:45:44.599" v="103" actId="478"/>
          <ac:spMkLst>
            <pc:docMk/>
            <pc:sldMk cId="194795990" sldId="264"/>
            <ac:spMk id="3" creationId="{37A7AAD8-19D3-4D75-B5FA-9FFF411C77A5}"/>
          </ac:spMkLst>
        </pc:spChg>
        <pc:spChg chg="mod">
          <ac:chgData name="Vijay Agrawal" userId="1d131965f25a4db2" providerId="LiveId" clId="{23C403A2-2934-43F0-B2A1-7BCED5ED95B0}" dt="2025-02-14T04:51:53.909" v="239" actId="20577"/>
          <ac:spMkLst>
            <pc:docMk/>
            <pc:sldMk cId="194795990" sldId="264"/>
            <ac:spMk id="4" creationId="{E71F7332-501B-106B-B67E-6D39FB7A1D1D}"/>
          </ac:spMkLst>
        </pc:spChg>
        <pc:spChg chg="del">
          <ac:chgData name="Vijay Agrawal" userId="1d131965f25a4db2" providerId="LiveId" clId="{23C403A2-2934-43F0-B2A1-7BCED5ED95B0}" dt="2025-02-14T04:45:55.387" v="106" actId="478"/>
          <ac:spMkLst>
            <pc:docMk/>
            <pc:sldMk cId="194795990" sldId="264"/>
            <ac:spMk id="5" creationId="{7E401F9B-0F26-DF14-E03A-5CC3192023C6}"/>
          </ac:spMkLst>
        </pc:spChg>
        <pc:spChg chg="del">
          <ac:chgData name="Vijay Agrawal" userId="1d131965f25a4db2" providerId="LiveId" clId="{23C403A2-2934-43F0-B2A1-7BCED5ED95B0}" dt="2025-02-14T04:45:52.121" v="105" actId="478"/>
          <ac:spMkLst>
            <pc:docMk/>
            <pc:sldMk cId="194795990" sldId="264"/>
            <ac:spMk id="6" creationId="{C6119B7A-5DF3-63D4-2E50-00562CCEFA48}"/>
          </ac:spMkLst>
        </pc:spChg>
        <pc:spChg chg="del">
          <ac:chgData name="Vijay Agrawal" userId="1d131965f25a4db2" providerId="LiveId" clId="{23C403A2-2934-43F0-B2A1-7BCED5ED95B0}" dt="2025-02-14T04:45:48.586" v="104" actId="478"/>
          <ac:spMkLst>
            <pc:docMk/>
            <pc:sldMk cId="194795990" sldId="264"/>
            <ac:spMk id="7" creationId="{97553ACE-3A34-AFCD-584D-36435A2F0EA9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5550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D3EE78-0F7F-AD0E-544F-1F8CDA3B0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BEF7D7-9926-5A28-E8FF-E36C1D30F9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73E8B6-C232-958A-6AD2-0217060E50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65DDBB-2C8C-448E-25A6-0672F13E7C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487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38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Machine Learning Capstone Project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711840" y="295952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presentation outlines a machine learning capstone project. It covers the entire ML pipeline. From business problem to model deployment, we will see each stage. We will explore data, build models, and refine performance.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6654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840" y="607649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648563"/>
            <a:ext cx="224635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C4C4D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By 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C4C4D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Name Surname1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C4C4D"/>
                </a:solidFill>
                <a:latin typeface="Heebo Bold" pitchFamily="34" charset="0"/>
                <a:cs typeface="Heebo Bold" pitchFamily="34" charset="-120"/>
              </a:rPr>
              <a:t>Name Surname 2</a:t>
            </a:r>
          </a:p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5303E9AD-692B-AF97-4D64-D96FE2D55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454" y="6441837"/>
            <a:ext cx="347663" cy="34766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30874"/>
            <a:ext cx="71918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Defining the Business Problem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066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Clear Objective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8777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project aims to solve a real-world problem. It provides actionable insights for businesses.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5066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Impact Measurement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8777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Success is measured by key performance indicators. These KPIs align with business goals and value.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7280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 clearly define the business problem early. This ensures that the project remains focused. The problem must have real world impact.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151AE6-FF40-2116-8DAE-3641E1E27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5A19F93-B1D3-7EC6-0015-E5CBB1B11FD4}"/>
              </a:ext>
            </a:extLst>
          </p:cNvPr>
          <p:cNvSpPr/>
          <p:nvPr/>
        </p:nvSpPr>
        <p:spPr>
          <a:xfrm>
            <a:off x="668530" y="389548"/>
            <a:ext cx="71918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Planning and work division</a:t>
            </a:r>
            <a:endParaRPr lang="en-US" sz="44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E71F7332-501B-106B-B67E-6D39FB7A1D1D}"/>
              </a:ext>
            </a:extLst>
          </p:cNvPr>
          <p:cNvSpPr/>
          <p:nvPr/>
        </p:nvSpPr>
        <p:spPr>
          <a:xfrm>
            <a:off x="793790" y="1490298"/>
            <a:ext cx="10529739" cy="33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How did you approach the problem?</a:t>
            </a:r>
          </a:p>
          <a:p>
            <a:pPr marL="342900" indent="-34290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4C4C4D"/>
              </a:solidFill>
              <a:latin typeface="Heebo" pitchFamily="34" charset="0"/>
              <a:cs typeface="Heebo" pitchFamily="34" charset="-120"/>
            </a:endParaRPr>
          </a:p>
          <a:p>
            <a:pPr marL="342900" indent="-3429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4C4C4D"/>
                </a:solidFill>
                <a:latin typeface="Heebo" pitchFamily="34" charset="0"/>
                <a:cs typeface="Heebo" pitchFamily="34" charset="-120"/>
              </a:rPr>
              <a:t>How was work divided?</a:t>
            </a:r>
          </a:p>
          <a:p>
            <a:pPr marL="342900" indent="-34290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4C4C4D"/>
              </a:solidFill>
              <a:latin typeface="Heebo" pitchFamily="34" charset="0"/>
              <a:cs typeface="Heebo" pitchFamily="34" charset="-120"/>
            </a:endParaRPr>
          </a:p>
          <a:p>
            <a:pPr marL="342900" indent="-3429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4C4C4D"/>
                </a:solidFill>
                <a:latin typeface="Heebo" pitchFamily="34" charset="0"/>
                <a:cs typeface="Heebo" pitchFamily="34" charset="-120"/>
              </a:rPr>
              <a:t>Highlight any collaboration work done</a:t>
            </a:r>
          </a:p>
          <a:p>
            <a:pPr>
              <a:lnSpc>
                <a:spcPts val="2850"/>
              </a:lnSpc>
            </a:pPr>
            <a:endParaRPr lang="en-US" sz="2200" dirty="0">
              <a:solidFill>
                <a:srgbClr val="4C4C4D"/>
              </a:solidFill>
              <a:latin typeface="Heebo" pitchFamily="34" charset="0"/>
              <a:cs typeface="Heebo" pitchFamily="34" charset="-120"/>
            </a:endParaRPr>
          </a:p>
          <a:p>
            <a:pPr marL="342900" indent="-34290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4C4C4D"/>
              </a:solidFill>
              <a:latin typeface="Heebo" pitchFamily="34" charset="0"/>
              <a:cs typeface="Heebo" pitchFamily="34" charset="-120"/>
            </a:endParaRPr>
          </a:p>
          <a:p>
            <a:pPr marL="342900" indent="-34290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94795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5567" y="690920"/>
            <a:ext cx="7585710" cy="647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Understanding and Collection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1025009" y="1649611"/>
            <a:ext cx="22860" cy="4992648"/>
          </a:xfrm>
          <a:prstGeom prst="roundRect">
            <a:avLst>
              <a:gd name="adj" fmla="val 136034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1246763" y="2104430"/>
            <a:ext cx="725567" cy="22860"/>
          </a:xfrm>
          <a:prstGeom prst="roundRect">
            <a:avLst>
              <a:gd name="adj" fmla="val 136034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803255" y="1882735"/>
            <a:ext cx="466368" cy="466368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980777" y="1960364"/>
            <a:ext cx="111204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176582" y="1856899"/>
            <a:ext cx="2591395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Sources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2176582" y="2305169"/>
            <a:ext cx="6241852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Identifying relevant data sources is critical. We need to ensure data quality and availability.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46763" y="3837742"/>
            <a:ext cx="725567" cy="22860"/>
          </a:xfrm>
          <a:prstGeom prst="roundRect">
            <a:avLst>
              <a:gd name="adj" fmla="val 136034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803255" y="3616047"/>
            <a:ext cx="466368" cy="466368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59227" y="3693676"/>
            <a:ext cx="154305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2176582" y="3590211"/>
            <a:ext cx="2591395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Profiling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2176582" y="4038481"/>
            <a:ext cx="6241852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Understanding data types and distributions is important. This helps guide feature engineering decisions.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46763" y="5571053"/>
            <a:ext cx="725567" cy="22860"/>
          </a:xfrm>
          <a:prstGeom prst="roundRect">
            <a:avLst>
              <a:gd name="adj" fmla="val 136034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803255" y="5349359"/>
            <a:ext cx="466368" cy="466368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961489" y="5426988"/>
            <a:ext cx="149781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2176582" y="5323523"/>
            <a:ext cx="2591395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Collection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2176582" y="5771793"/>
            <a:ext cx="6241852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 establish a reliable data pipeline. This ensures consistent and accurate data for modeling.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25567" y="6875383"/>
            <a:ext cx="7692866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 gather and profile the data. Understanding its characteristics is key for further steps.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53691"/>
            <a:ext cx="72218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Cleaning and Preparation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02631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0604" y="2229445"/>
            <a:ext cx="28948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Handling Missing Values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2719864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Strategies for imputation are crucial. We need to address missing data appropriately.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002631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12281" y="22294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Outlier Detection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2719864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Identifying and handling outliers improves model robustness. This helps prevent skewed results.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625102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20604" y="48519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Transformation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342334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Scaling and normalization techniques are used. These help optimize model training and performance.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55010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 cleaning ensures quality and consistency. Prepared data is essential for reliable modeling.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9770"/>
            <a:ext cx="76332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Exploratory Data Analysis (EDA)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82177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0124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Visualizations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502831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Histograms and scatter plots reveal patterns. We want to understand relationships in the data.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182177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0125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Correlations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502950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Heatmaps show feature correlations. This helps identify potential multicollinearity issues.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182177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0124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Transformation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502831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Log transformations address skewed distributions. We want to improve model accuracy.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68468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EDA uncovers insights. Visualizations guide feature selection and transformation.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956" y="621149"/>
            <a:ext cx="6863715" cy="703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Model Selection and Training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956" y="1662470"/>
            <a:ext cx="1125736" cy="165746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51353" y="1887617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Algorithm Choice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51353" y="2374463"/>
            <a:ext cx="6104692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Selecting the right algorithm is critical. Consider the data and problem characteristics.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956" y="3319939"/>
            <a:ext cx="1125736" cy="165746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51353" y="3545086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Training Data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51353" y="4031933"/>
            <a:ext cx="6104692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Splitting data into training/validation sets is key. This prevents overfitting and ensures generalization.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956" y="4977408"/>
            <a:ext cx="1125736" cy="165746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51353" y="5202555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51353" y="5689402"/>
            <a:ext cx="6104692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Adjusting hyperparameters optimizes model performance. Focus on achieving desired outcomes.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87956" y="6888123"/>
            <a:ext cx="7568089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 carefully choose and train the model. Proper training ensures strong predictive power.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2023"/>
            <a:ext cx="69726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Model Evaluation and Tuning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209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Evaluation Metrics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690354" y="3885367"/>
            <a:ext cx="10132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937790" y="2983468"/>
            <a:ext cx="28533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Hyperparameter Tuning</a:t>
            </a:r>
            <a:endParaRPr lang="en-US" sz="2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69605" y="2934295"/>
            <a:ext cx="14061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54360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Validation</a:t>
            </a:r>
            <a:endParaRPr lang="en-US" sz="2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795974" y="5660469"/>
            <a:ext cx="13644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93790" y="69245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Metrics guide model refinement. Tuning improves generalization performance on new data.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61167"/>
            <a:ext cx="67644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Final Results and 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923455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95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8640723" y="29552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44566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Achieved after tuning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602361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640723" y="56341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Improvement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280190" y="612457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From baseline model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674262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project demonstrates significant improvement. This project solved the business problem. The model's performance is successful.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480</Words>
  <Application>Microsoft Office PowerPoint</Application>
  <PresentationFormat>Custom</PresentationFormat>
  <Paragraphs>78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Heebo</vt:lpstr>
      <vt:lpstr>Heebo Bold</vt:lpstr>
      <vt:lpstr>Crimson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Vijay Agrawal</cp:lastModifiedBy>
  <cp:revision>1</cp:revision>
  <dcterms:created xsi:type="dcterms:W3CDTF">2025-02-13T06:08:58Z</dcterms:created>
  <dcterms:modified xsi:type="dcterms:W3CDTF">2025-02-14T04:51:58Z</dcterms:modified>
</cp:coreProperties>
</file>